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40"/>
  </p:notesMasterIdLst>
  <p:handoutMasterIdLst>
    <p:handoutMasterId r:id="rId41"/>
  </p:handoutMasterIdLst>
  <p:sldIdLst>
    <p:sldId id="256" r:id="rId6"/>
    <p:sldId id="270" r:id="rId7"/>
    <p:sldId id="271" r:id="rId8"/>
    <p:sldId id="272" r:id="rId9"/>
    <p:sldId id="290" r:id="rId10"/>
    <p:sldId id="291" r:id="rId11"/>
    <p:sldId id="275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88" r:id="rId20"/>
    <p:sldId id="287" r:id="rId21"/>
    <p:sldId id="286" r:id="rId22"/>
    <p:sldId id="285" r:id="rId23"/>
    <p:sldId id="284" r:id="rId24"/>
    <p:sldId id="262" r:id="rId25"/>
    <p:sldId id="258" r:id="rId26"/>
    <p:sldId id="260" r:id="rId27"/>
    <p:sldId id="259" r:id="rId28"/>
    <p:sldId id="261" r:id="rId29"/>
    <p:sldId id="281" r:id="rId30"/>
    <p:sldId id="263" r:id="rId31"/>
    <p:sldId id="264" r:id="rId32"/>
    <p:sldId id="265" r:id="rId33"/>
    <p:sldId id="266" r:id="rId34"/>
    <p:sldId id="267" r:id="rId35"/>
    <p:sldId id="280" r:id="rId36"/>
    <p:sldId id="282" r:id="rId37"/>
    <p:sldId id="299" r:id="rId38"/>
    <p:sldId id="289" r:id="rId39"/>
  </p:sldIdLst>
  <p:sldSz cx="9144000" cy="6858000" type="screen4x3"/>
  <p:notesSz cx="6954838" cy="92408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190" autoAdjust="0"/>
  </p:normalViewPr>
  <p:slideViewPr>
    <p:cSldViewPr>
      <p:cViewPr varScale="1">
        <p:scale>
          <a:sx n="68" d="100"/>
          <a:sy n="68" d="100"/>
        </p:scale>
        <p:origin x="188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4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7EE01-660D-4091-8B76-1A61E5B59FCA}" type="datetimeFigureOut">
              <a:rPr lang="en-US" smtClean="0"/>
              <a:t>7/20/2013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31477-B1F7-466E-9C5F-B90AF0ED7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31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7803BE00-0A4B-4D70-8912-2291A8BFEEA3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70528F45-AA4D-45C7-96B4-62057BB6A0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9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27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3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90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79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do we know about the gifted learner in mathematics which will help us meet these</a:t>
            </a:r>
            <a:r>
              <a:rPr lang="en-US" baseline="0" dirty="0" smtClean="0"/>
              <a:t> expectations?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11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26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91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 must have sufficient challenge</a:t>
            </a:r>
          </a:p>
          <a:p>
            <a:r>
              <a:rPr lang="en-US" dirty="0" smtClean="0"/>
              <a:t>If all we do is accelerate</a:t>
            </a:r>
            <a:r>
              <a:rPr lang="en-US" baseline="0" dirty="0" smtClean="0"/>
              <a:t> without depth, we are short-changing the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54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Interesting thing to note:</a:t>
            </a:r>
            <a:r>
              <a:rPr lang="en-US" baseline="0" dirty="0" smtClean="0"/>
              <a:t> NCTM &amp; Common Core are in agreement that this is for ALL students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37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 if going</a:t>
            </a:r>
            <a:r>
              <a:rPr lang="en-US" baseline="0" dirty="0" smtClean="0"/>
              <a:t> faster (accelerating) the student does not include the deeper learning of concepts, it is not truly meeting all characteristics of the gifted learner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91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48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Questions and Parallel</a:t>
            </a:r>
            <a:r>
              <a:rPr lang="en-US" baseline="0" dirty="0" smtClean="0"/>
              <a:t> Tasks: two forms of differentiation which have found to be s</a:t>
            </a:r>
            <a:r>
              <a:rPr lang="en-US" dirty="0" smtClean="0"/>
              <a:t>uccessful in math</a:t>
            </a:r>
          </a:p>
          <a:p>
            <a:endParaRPr lang="en-US" dirty="0" smtClean="0"/>
          </a:p>
          <a:p>
            <a:r>
              <a:rPr lang="en-US" dirty="0" smtClean="0"/>
              <a:t>Zone of Proximal Development: distance between what student can do independent problem solving</a:t>
            </a:r>
            <a:r>
              <a:rPr lang="en-US" baseline="0" dirty="0" smtClean="0"/>
              <a:t> and what the potential is problem solving with guidance/support from adult or in collaboration with peers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1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Handout</a:t>
            </a:r>
          </a:p>
          <a:p>
            <a:endParaRPr lang="en-US" baseline="0" dirty="0" smtClean="0"/>
          </a:p>
          <a:p>
            <a:r>
              <a:rPr lang="en-US" dirty="0" smtClean="0"/>
              <a:t>Discussion solutions with a partner (Pair-Share)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529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742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Dot paper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Follow up questions:</a:t>
            </a:r>
          </a:p>
          <a:p>
            <a:pPr marL="231366" indent="-231366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How did you find your first shape?</a:t>
            </a:r>
          </a:p>
          <a:p>
            <a:pPr marL="231366" indent="-231366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How</a:t>
            </a:r>
            <a:r>
              <a:rPr lang="en-US" b="1" baseline="0" dirty="0" smtClean="0">
                <a:solidFill>
                  <a:srgbClr val="C00000"/>
                </a:solidFill>
              </a:rPr>
              <a:t> did you use that first shape to help you get other shapes?</a:t>
            </a:r>
          </a:p>
          <a:p>
            <a:pPr marL="231366" indent="-231366">
              <a:buFont typeface="+mj-lt"/>
              <a:buAutoNum type="arabicPeriod"/>
            </a:pPr>
            <a:r>
              <a:rPr lang="en-US" b="1" baseline="0" dirty="0" smtClean="0">
                <a:solidFill>
                  <a:srgbClr val="C00000"/>
                </a:solidFill>
              </a:rPr>
              <a:t>How do you know that your shape has area 12?</a:t>
            </a:r>
          </a:p>
          <a:p>
            <a:pPr marL="231366" indent="-231366">
              <a:buFont typeface="+mj-lt"/>
              <a:buAutoNum type="arabicPeriod"/>
            </a:pPr>
            <a:r>
              <a:rPr lang="en-US" b="1" baseline="0" dirty="0" smtClean="0">
                <a:solidFill>
                  <a:srgbClr val="C00000"/>
                </a:solidFill>
              </a:rPr>
              <a:t>Are there other shapes with area 12?  How do you know?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629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857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Acceleration</a:t>
            </a:r>
            <a:r>
              <a:rPr lang="en-US" baseline="0" dirty="0" smtClean="0"/>
              <a:t> only focuses on the content aspect; does not truly provide choice.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Prior assessment does not need to be highly structured and formalized.</a:t>
            </a:r>
          </a:p>
          <a:p>
            <a:endParaRPr lang="en-US" baseline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729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 Experience #1 was</a:t>
            </a:r>
            <a:r>
              <a:rPr lang="en-US" baseline="0" dirty="0" smtClean="0"/>
              <a:t> an open question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397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Article</a:t>
            </a:r>
            <a:r>
              <a:rPr lang="en-US" baseline="0" dirty="0" smtClean="0"/>
              <a:t> “Beyond One Right Answer”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299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 experience #2 was a choice of Parallel Tasks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544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Article</a:t>
            </a:r>
            <a:r>
              <a:rPr lang="en-US" baseline="0" dirty="0" smtClean="0"/>
              <a:t> “Beyond One Right Answer”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26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193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36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96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839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13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26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73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78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Often confuse</a:t>
            </a:r>
            <a:r>
              <a:rPr lang="en-US" baseline="0" dirty="0" smtClean="0"/>
              <a:t> students ability to compute quickly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22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07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69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8F45-AA4D-45C7-96B4-62057BB6A0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2C8A127-D5D8-4697-8B8C-AD051A639C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1E5EB-C44C-4048-B6C6-BAA72836F4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9AC04-5D3D-41F3-AD9B-89D3F3B791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4E4D2-96FC-4929-8980-ED478FA40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DF90A-3F59-4BE9-8AB1-894A2FC807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74B71-D5DB-41A8-8224-D22467B1B1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C60DC-AE0A-43D5-BA2A-7B223D3696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57250-4DA2-4DFD-A324-5A8729023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71EED-A496-4617-B956-D649142A7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23AE2-89BA-4931-8E65-8433DE033A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50FFC-2109-4F9B-9F90-F873E7CB2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1B4BF5F5-BEFF-4FBE-AF85-4C70396A1C7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illuminations.nctm.org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oodamath.com/" TargetMode="External"/><Relationship Id="rId5" Type="http://schemas.openxmlformats.org/officeDocument/2006/relationships/hyperlink" Target="http://nrich.maths.org/public/" TargetMode="External"/><Relationship Id="rId4" Type="http://schemas.openxmlformats.org/officeDocument/2006/relationships/hyperlink" Target="http://insidemathematics.org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304800" y="1219200"/>
            <a:ext cx="8610600" cy="2209800"/>
          </a:xfrm>
        </p:spPr>
        <p:txBody>
          <a:bodyPr/>
          <a:lstStyle/>
          <a:p>
            <a:r>
              <a:rPr lang="en-US" b="1" dirty="0" smtClean="0"/>
              <a:t>Math and the Gifted Learner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CLIU 21 – Gifted Symposium</a:t>
            </a:r>
          </a:p>
          <a:p>
            <a:r>
              <a:rPr lang="en-US" i="1" dirty="0" smtClean="0"/>
              <a:t>Unwrapping the Potential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#6 Attend to precision.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Communicate precisely to others?</a:t>
            </a:r>
          </a:p>
          <a:p>
            <a:pPr lvl="1"/>
            <a:r>
              <a:rPr lang="en-US" dirty="0" smtClean="0"/>
              <a:t>Use clear definitions in discussions and their own reasoning?</a:t>
            </a:r>
          </a:p>
          <a:p>
            <a:pPr lvl="1"/>
            <a:r>
              <a:rPr lang="en-US" dirty="0" smtClean="0"/>
              <a:t>Use symbols, units of measure, labels consistently and appropriately?</a:t>
            </a:r>
          </a:p>
        </p:txBody>
      </p:sp>
    </p:spTree>
    <p:extLst>
      <p:ext uri="{BB962C8B-B14F-4D97-AF65-F5344CB8AC3E}">
        <p14:creationId xmlns:p14="http://schemas.microsoft.com/office/powerpoint/2010/main" val="37194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#7 Look for and make use of structure.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Discern patterns or structure?</a:t>
            </a:r>
          </a:p>
          <a:p>
            <a:pPr lvl="1"/>
            <a:r>
              <a:rPr lang="en-US" dirty="0" smtClean="0"/>
              <a:t>Can they see complicated things as being one and as being composed of simpler things?</a:t>
            </a:r>
          </a:p>
        </p:txBody>
      </p:sp>
    </p:spTree>
    <p:extLst>
      <p:ext uri="{BB962C8B-B14F-4D97-AF65-F5344CB8AC3E}">
        <p14:creationId xmlns:p14="http://schemas.microsoft.com/office/powerpoint/2010/main" val="10360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#8 Look for and express regularity in repeated reasoning.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Notice repetition in calculations and look for general methods and shortcuts?</a:t>
            </a:r>
          </a:p>
          <a:p>
            <a:pPr lvl="1"/>
            <a:r>
              <a:rPr lang="en-US" dirty="0" smtClean="0"/>
              <a:t>Maintain oversight of the process while attending to the details?</a:t>
            </a:r>
          </a:p>
          <a:p>
            <a:pPr lvl="1"/>
            <a:r>
              <a:rPr lang="en-US" dirty="0" smtClean="0"/>
              <a:t>Evaluate reasonableness of intermediate results?</a:t>
            </a:r>
          </a:p>
        </p:txBody>
      </p:sp>
    </p:spTree>
    <p:extLst>
      <p:ext uri="{BB962C8B-B14F-4D97-AF65-F5344CB8AC3E}">
        <p14:creationId xmlns:p14="http://schemas.microsoft.com/office/powerpoint/2010/main" val="9909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 and Reflect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our current practices in mathematics instruction for gifted students align with these expectations?</a:t>
            </a:r>
          </a:p>
          <a:p>
            <a:r>
              <a:rPr lang="en-US" dirty="0" smtClean="0"/>
              <a:t>What questions do these Standards raise?</a:t>
            </a:r>
          </a:p>
        </p:txBody>
      </p:sp>
    </p:spTree>
    <p:extLst>
      <p:ext uri="{BB962C8B-B14F-4D97-AF65-F5344CB8AC3E}">
        <p14:creationId xmlns:p14="http://schemas.microsoft.com/office/powerpoint/2010/main" val="14950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Research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619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– Differences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Pace at which they learn</a:t>
            </a:r>
          </a:p>
          <a:p>
            <a:r>
              <a:rPr lang="en-US" dirty="0" smtClean="0"/>
              <a:t>Depth of their understanding</a:t>
            </a:r>
          </a:p>
          <a:p>
            <a:r>
              <a:rPr lang="en-US" dirty="0" smtClean="0"/>
              <a:t>Their interests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– Needs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Unable to explain their solution</a:t>
            </a:r>
          </a:p>
          <a:p>
            <a:r>
              <a:rPr lang="en-US" dirty="0" smtClean="0"/>
              <a:t>De-emphasis on right answers</a:t>
            </a:r>
          </a:p>
          <a:p>
            <a:r>
              <a:rPr lang="en-US" dirty="0" smtClean="0"/>
              <a:t>Uneven pattern of development: concepts </a:t>
            </a:r>
            <a:r>
              <a:rPr lang="en-US" dirty="0" err="1" smtClean="0"/>
              <a:t>vs</a:t>
            </a:r>
            <a:r>
              <a:rPr lang="en-US" dirty="0" smtClean="0"/>
              <a:t> computation</a:t>
            </a:r>
          </a:p>
          <a:p>
            <a:r>
              <a:rPr lang="en-US" dirty="0" smtClean="0"/>
              <a:t>Individual attention AND opportunities to work in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– What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their reasoning orally &amp; in writing</a:t>
            </a:r>
          </a:p>
          <a:p>
            <a:r>
              <a:rPr lang="en-US" dirty="0" smtClean="0"/>
              <a:t>Flexible grouping</a:t>
            </a:r>
          </a:p>
          <a:p>
            <a:r>
              <a:rPr lang="en-US" dirty="0" smtClean="0"/>
              <a:t>Inquiry-based, discovery learning</a:t>
            </a:r>
          </a:p>
          <a:p>
            <a:pPr lvl="1"/>
            <a:r>
              <a:rPr lang="en-US" dirty="0" smtClean="0"/>
              <a:t>Open-ended problems</a:t>
            </a:r>
          </a:p>
          <a:p>
            <a:pPr lvl="1"/>
            <a:r>
              <a:rPr lang="en-US" dirty="0" smtClean="0"/>
              <a:t>Problems with multiple solutions or multiple paths to a solution</a:t>
            </a:r>
          </a:p>
          <a:p>
            <a:r>
              <a:rPr lang="en-US" dirty="0" smtClean="0"/>
              <a:t>Higher level questioning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– What Works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Differentiated assignments</a:t>
            </a:r>
          </a:p>
          <a:p>
            <a:r>
              <a:rPr lang="en-US" dirty="0" smtClean="0"/>
              <a:t>Activities completed individually &amp; in groups</a:t>
            </a:r>
          </a:p>
          <a:p>
            <a:r>
              <a:rPr lang="en-US" dirty="0" smtClean="0"/>
              <a:t>Use of manipulatives and “hands-on” activities</a:t>
            </a:r>
          </a:p>
          <a:p>
            <a:r>
              <a:rPr lang="en-US" dirty="0" smtClean="0"/>
              <a:t>Analyzing errors</a:t>
            </a:r>
          </a:p>
          <a:p>
            <a:r>
              <a:rPr lang="en-US" dirty="0" smtClean="0"/>
              <a:t>Technology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smtClean="0"/>
              <a:t>Research – Curriculum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dirty="0" smtClean="0"/>
              <a:t>Consider</a:t>
            </a:r>
          </a:p>
          <a:p>
            <a:pPr lvl="1"/>
            <a:r>
              <a:rPr lang="en-US" dirty="0" smtClean="0"/>
              <a:t>Depth</a:t>
            </a:r>
          </a:p>
          <a:p>
            <a:pPr lvl="1"/>
            <a:r>
              <a:rPr lang="en-US" dirty="0" smtClean="0"/>
              <a:t>Breadth</a:t>
            </a:r>
          </a:p>
          <a:p>
            <a:pPr lvl="1"/>
            <a:r>
              <a:rPr lang="en-US" dirty="0" smtClean="0"/>
              <a:t>Pacing</a:t>
            </a:r>
          </a:p>
          <a:p>
            <a:r>
              <a:rPr lang="en-US" dirty="0" smtClean="0"/>
              <a:t>ALL Students</a:t>
            </a:r>
          </a:p>
          <a:p>
            <a:pPr lvl="1"/>
            <a:r>
              <a:rPr lang="en-US" dirty="0" smtClean="0"/>
              <a:t>Reasoning</a:t>
            </a:r>
          </a:p>
          <a:p>
            <a:pPr lvl="1"/>
            <a:r>
              <a:rPr lang="en-US" dirty="0" smtClean="0"/>
              <a:t>Real-world Problem Solving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r>
              <a:rPr lang="en-US" dirty="0" smtClean="0"/>
              <a:t>Why Alternatives to Acceleration?</a:t>
            </a:r>
          </a:p>
          <a:p>
            <a:r>
              <a:rPr lang="en-US" dirty="0" smtClean="0"/>
              <a:t>What Works</a:t>
            </a:r>
          </a:p>
          <a:p>
            <a:pPr lvl="1"/>
            <a:r>
              <a:rPr lang="en-US" dirty="0" smtClean="0"/>
              <a:t>Open Questions</a:t>
            </a:r>
          </a:p>
          <a:p>
            <a:pPr lvl="1"/>
            <a:r>
              <a:rPr lang="en-US" dirty="0" smtClean="0"/>
              <a:t>Parallel Tasks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 dirty="0" smtClean="0"/>
              <a:t>Two Specific Examples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578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Open Questions</a:t>
            </a:r>
            <a:r>
              <a:rPr lang="en-US" dirty="0" smtClean="0"/>
              <a:t> and </a:t>
            </a:r>
            <a:r>
              <a:rPr lang="en-US" b="1" dirty="0" smtClean="0"/>
              <a:t>Parallel Tasks</a:t>
            </a:r>
          </a:p>
          <a:p>
            <a:r>
              <a:rPr lang="en-US" dirty="0" smtClean="0"/>
              <a:t>Provide tasks within each student’s </a:t>
            </a:r>
            <a:r>
              <a:rPr lang="en-US" b="1" dirty="0" smtClean="0"/>
              <a:t>zone of proximal development</a:t>
            </a:r>
            <a:endParaRPr lang="en-US" dirty="0" smtClean="0"/>
          </a:p>
          <a:p>
            <a:r>
              <a:rPr lang="en-US" dirty="0" smtClean="0"/>
              <a:t>Each student has opportunity to make  a meaningful contribution</a:t>
            </a:r>
          </a:p>
          <a:p>
            <a:r>
              <a:rPr lang="en-US" dirty="0" smtClean="0"/>
              <a:t>On topic, addressing same standards; level of depth or complexity changes</a:t>
            </a:r>
          </a:p>
          <a:p>
            <a:r>
              <a:rPr lang="en-US" dirty="0" smtClean="0"/>
              <a:t>Common Core: Standards for Mathematical Practice (especially </a:t>
            </a:r>
            <a:r>
              <a:rPr lang="en-US" dirty="0" smtClean="0"/>
              <a:t>#1 &amp; 3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 smtClean="0"/>
              <a:t>Math Experience #1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838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 problem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09800"/>
            <a:ext cx="75438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Replace the boxes with values from 1 to 6 to make each problem true.  You can use each number as often as you want.  You cannot use 7, 8, 9, or 0.</a:t>
            </a:r>
          </a:p>
          <a:p>
            <a:endParaRPr lang="en-US" sz="2800" dirty="0"/>
          </a:p>
          <a:p>
            <a:r>
              <a:rPr lang="en-US" sz="2800" dirty="0" smtClean="0"/>
              <a:t>	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7526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622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362200" y="4800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371600" y="5410200"/>
            <a:ext cx="1752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23622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526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Multiply 11"/>
          <p:cNvSpPr/>
          <p:nvPr/>
        </p:nvSpPr>
        <p:spPr bwMode="auto">
          <a:xfrm>
            <a:off x="1752600" y="4876800"/>
            <a:ext cx="381000" cy="381000"/>
          </a:xfrm>
          <a:prstGeom prst="mathMultiply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9624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720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572000" y="4800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3581400" y="5410200"/>
            <a:ext cx="1752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5720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9624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Multiply 26"/>
          <p:cNvSpPr/>
          <p:nvPr/>
        </p:nvSpPr>
        <p:spPr bwMode="auto">
          <a:xfrm>
            <a:off x="3962400" y="4876800"/>
            <a:ext cx="381000" cy="381000"/>
          </a:xfrm>
          <a:prstGeom prst="mathMultiply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4770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086600" y="41910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086600" y="4800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791200" y="5410200"/>
            <a:ext cx="2057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70866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4770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Multiply 33"/>
          <p:cNvSpPr/>
          <p:nvPr/>
        </p:nvSpPr>
        <p:spPr bwMode="auto">
          <a:xfrm>
            <a:off x="6477000" y="4876800"/>
            <a:ext cx="381000" cy="381000"/>
          </a:xfrm>
          <a:prstGeom prst="mathMultiply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67400" y="5562600"/>
            <a:ext cx="457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you chose your numbers?</a:t>
            </a:r>
          </a:p>
          <a:p>
            <a:r>
              <a:rPr lang="en-US" dirty="0" smtClean="0"/>
              <a:t>Think about your students.</a:t>
            </a:r>
          </a:p>
          <a:p>
            <a:pPr lvl="1"/>
            <a:r>
              <a:rPr lang="en-US" dirty="0" smtClean="0"/>
              <a:t>What would their answers tell you about their weaknesses or strengths?</a:t>
            </a:r>
          </a:p>
          <a:p>
            <a:pPr lvl="1"/>
            <a:r>
              <a:rPr lang="en-US" dirty="0" smtClean="0"/>
              <a:t>How might you challenge a strong student who picks ‘easy’ numbers?</a:t>
            </a:r>
          </a:p>
          <a:p>
            <a:pPr lvl="1"/>
            <a:r>
              <a:rPr lang="en-US" dirty="0" smtClean="0"/>
              <a:t>What supports could you give students who are struggling with this task??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b="1" dirty="0" smtClean="0"/>
              <a:t>Math Experience #2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3200" dirty="0" smtClean="0"/>
              <a:t>A task - Choose one of the following tasks and use the grid of dots given.</a:t>
            </a:r>
          </a:p>
          <a:p>
            <a:pPr marL="742950" lvl="2" indent="-342900"/>
            <a:r>
              <a:rPr lang="en-US" sz="2800" dirty="0" smtClean="0"/>
              <a:t>Option 1 – Make as many shapes as you can on the grid with an area of 12.  The corners of the shapes must be dots on the grid.</a:t>
            </a:r>
          </a:p>
          <a:p>
            <a:pPr marL="742950" lvl="2" indent="-342900"/>
            <a:r>
              <a:rPr lang="en-US" sz="2800" dirty="0" smtClean="0"/>
              <a:t>Option 2 – Make as many rectangles as you can on the grid with an area of 12.  The corners of the rectangles must be dots on the grid.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 smtClean="0"/>
              <a:t>Reflection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724400"/>
          </a:xfrm>
        </p:spPr>
        <p:txBody>
          <a:bodyPr/>
          <a:lstStyle/>
          <a:p>
            <a:r>
              <a:rPr lang="en-US" dirty="0" smtClean="0"/>
              <a:t>Which option did you choose?  Why?</a:t>
            </a:r>
          </a:p>
          <a:p>
            <a:r>
              <a:rPr lang="en-US" dirty="0" smtClean="0"/>
              <a:t>Think about your students.</a:t>
            </a:r>
          </a:p>
          <a:p>
            <a:pPr lvl="1"/>
            <a:r>
              <a:rPr lang="en-US" dirty="0" smtClean="0"/>
              <a:t>What would their choice tell you about their weaknesses or strengths?</a:t>
            </a:r>
          </a:p>
          <a:p>
            <a:pPr lvl="1"/>
            <a:r>
              <a:rPr lang="en-US" dirty="0" smtClean="0"/>
              <a:t>How might you challenge your stronger students with this task?</a:t>
            </a:r>
          </a:p>
          <a:p>
            <a:pPr lvl="1"/>
            <a:r>
              <a:rPr lang="en-US" dirty="0" smtClean="0"/>
              <a:t>What adaptations or supports could you give students who are struggling with this task??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1" dirty="0" smtClean="0"/>
              <a:t>Key Elements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334000"/>
          </a:xfrm>
        </p:spPr>
        <p:txBody>
          <a:bodyPr/>
          <a:lstStyle/>
          <a:p>
            <a:r>
              <a:rPr lang="en-US" dirty="0" smtClean="0"/>
              <a:t>Big Ideas</a:t>
            </a:r>
          </a:p>
          <a:p>
            <a:pPr lvl="1"/>
            <a:r>
              <a:rPr lang="en-US" dirty="0" smtClean="0"/>
              <a:t>The focus of instruction must be on the </a:t>
            </a:r>
            <a:r>
              <a:rPr lang="en-US" b="1" dirty="0" smtClean="0"/>
              <a:t>big ideas</a:t>
            </a:r>
            <a:r>
              <a:rPr lang="en-US" dirty="0" smtClean="0"/>
              <a:t> being taught so that they are all addressed, no matter at what level.</a:t>
            </a:r>
          </a:p>
          <a:p>
            <a:r>
              <a:rPr lang="en-US" dirty="0" smtClean="0"/>
              <a:t>Choice</a:t>
            </a:r>
          </a:p>
          <a:p>
            <a:pPr lvl="1"/>
            <a:r>
              <a:rPr lang="en-US" dirty="0" smtClean="0"/>
              <a:t>There must be some aspect of choice for the student, whether in content, process, or product.</a:t>
            </a:r>
          </a:p>
          <a:p>
            <a:r>
              <a:rPr lang="en-US" dirty="0" smtClean="0"/>
              <a:t>Pre-assessment</a:t>
            </a:r>
          </a:p>
          <a:p>
            <a:pPr lvl="1"/>
            <a:r>
              <a:rPr lang="en-US" dirty="0" smtClean="0"/>
              <a:t>Prior assessment is essential to determine what needs different students have.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Small, Marian. </a:t>
            </a:r>
            <a:r>
              <a:rPr lang="en-US" sz="1400" i="1" dirty="0" smtClean="0"/>
              <a:t>Great Ways to Differentiate Mathematics Instruction</a:t>
            </a:r>
            <a:r>
              <a:rPr lang="en-US" sz="1400" dirty="0" smtClean="0"/>
              <a:t>. Teachers College  Press.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Open Questions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Mathematically meaningful</a:t>
            </a:r>
          </a:p>
          <a:p>
            <a:r>
              <a:rPr lang="en-US" dirty="0" smtClean="0"/>
              <a:t>Variety of responses and approaches possible</a:t>
            </a:r>
          </a:p>
          <a:p>
            <a:r>
              <a:rPr lang="en-US" dirty="0" smtClean="0"/>
              <a:t>Richer mathematical conversations</a:t>
            </a:r>
          </a:p>
          <a:p>
            <a:r>
              <a:rPr lang="en-US" dirty="0" smtClean="0"/>
              <a:t>All students can participate</a:t>
            </a:r>
          </a:p>
          <a:p>
            <a:r>
              <a:rPr lang="en-US" dirty="0" smtClean="0"/>
              <a:t>Build mathematical reasoning, communication, and confidence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Creating Open Questions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conventional questions to open questions by:</a:t>
            </a:r>
          </a:p>
          <a:p>
            <a:pPr lvl="1"/>
            <a:r>
              <a:rPr lang="en-US" dirty="0" smtClean="0"/>
              <a:t>Turning around a question</a:t>
            </a:r>
          </a:p>
          <a:p>
            <a:pPr lvl="1"/>
            <a:r>
              <a:rPr lang="en-US" dirty="0" smtClean="0"/>
              <a:t>Asking for similarities and differences</a:t>
            </a:r>
          </a:p>
          <a:p>
            <a:pPr lvl="1"/>
            <a:r>
              <a:rPr lang="en-US" dirty="0" smtClean="0"/>
              <a:t>Replacing a number with a blank</a:t>
            </a:r>
          </a:p>
          <a:p>
            <a:pPr lvl="1"/>
            <a:r>
              <a:rPr lang="en-US" dirty="0" smtClean="0"/>
              <a:t>Asking for a number sentence</a:t>
            </a:r>
          </a:p>
          <a:p>
            <a:pPr lvl="1"/>
            <a:r>
              <a:rPr lang="en-US" dirty="0" smtClean="0"/>
              <a:t>Changing the question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Parallel Tasks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of two or three tasks</a:t>
            </a:r>
          </a:p>
          <a:p>
            <a:r>
              <a:rPr lang="en-US" dirty="0" smtClean="0"/>
              <a:t>Same ‘big idea’, standards</a:t>
            </a:r>
          </a:p>
          <a:p>
            <a:r>
              <a:rPr lang="en-US" dirty="0" smtClean="0"/>
              <a:t>Close enough in context that they may be discussed simultaneously – questions asked fit both tasks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Lead to discussion of important underlying mathematical ideas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Creating Parallel Tasks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big idea and standards</a:t>
            </a:r>
          </a:p>
          <a:p>
            <a:r>
              <a:rPr lang="en-US" dirty="0" smtClean="0"/>
              <a:t>Identify developmental differences</a:t>
            </a:r>
          </a:p>
          <a:p>
            <a:r>
              <a:rPr lang="en-US" dirty="0" smtClean="0"/>
              <a:t>Develop similar contexts and common follow up questions</a:t>
            </a:r>
          </a:p>
          <a:p>
            <a:pPr lvl="1"/>
            <a:r>
              <a:rPr lang="en-US" dirty="0" smtClean="0"/>
              <a:t>Can use a task readily available and alter it for a different development level (up or down)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Challenge </a:t>
            </a:r>
            <a:r>
              <a:rPr lang="en-US" b="1" dirty="0" err="1" smtClean="0"/>
              <a:t>vs</a:t>
            </a:r>
            <a:r>
              <a:rPr lang="en-US" b="1" dirty="0" smtClean="0"/>
              <a:t> Acceleration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Core Standards</a:t>
            </a:r>
          </a:p>
          <a:p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Gifted Students</a:t>
            </a:r>
          </a:p>
          <a:p>
            <a:pPr lvl="1"/>
            <a:r>
              <a:rPr lang="en-US" dirty="0" smtClean="0"/>
              <a:t>Brain and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Things to Remember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Deeper learning is important</a:t>
            </a:r>
          </a:p>
          <a:p>
            <a:r>
              <a:rPr lang="en-US" dirty="0" smtClean="0"/>
              <a:t>Open questions must allow for correct responses at a variety of levels</a:t>
            </a:r>
          </a:p>
          <a:p>
            <a:r>
              <a:rPr lang="en-US" dirty="0" smtClean="0"/>
              <a:t>Parallel tasks allow struggling students to succeed 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challenge proficient students</a:t>
            </a:r>
          </a:p>
          <a:p>
            <a:r>
              <a:rPr lang="en-US" dirty="0" smtClean="0"/>
              <a:t>Both should be constructed so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students can participate in follow up discussions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Simple Possibilities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students problems with errors in the solution.  Students need to find error, correct it and explain why the error occurred.</a:t>
            </a:r>
          </a:p>
          <a:p>
            <a:r>
              <a:rPr lang="en-US" dirty="0" smtClean="0"/>
              <a:t>Require students to find more than one solution to a problem.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for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dirty="0" smtClean="0"/>
              <a:t>NCTM Illuminations</a:t>
            </a:r>
          </a:p>
          <a:p>
            <a:pPr lvl="1"/>
            <a:r>
              <a:rPr lang="en-US" dirty="0" smtClean="0">
                <a:hlinkClick r:id="rId3"/>
              </a:rPr>
              <a:t>http://illuminations.nctm.org/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Inside Mathematics</a:t>
            </a:r>
          </a:p>
          <a:p>
            <a:pPr lvl="1"/>
            <a:r>
              <a:rPr lang="en-US" dirty="0">
                <a:hlinkClick r:id="rId4"/>
              </a:rPr>
              <a:t>http://insidemathematics.org/</a:t>
            </a:r>
            <a:endParaRPr lang="en-US" dirty="0" smtClean="0"/>
          </a:p>
          <a:p>
            <a:r>
              <a:rPr lang="en-US" dirty="0" smtClean="0"/>
              <a:t>NRICH </a:t>
            </a:r>
          </a:p>
          <a:p>
            <a:pPr lvl="1"/>
            <a:r>
              <a:rPr lang="en-US" dirty="0" smtClean="0">
                <a:hlinkClick r:id="rId5"/>
              </a:rPr>
              <a:t>http://nrich.maths.org/public/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err="1" smtClean="0"/>
              <a:t>HoodaMath</a:t>
            </a:r>
            <a:endParaRPr lang="en-US" dirty="0" smtClean="0"/>
          </a:p>
          <a:p>
            <a:pPr lvl="1"/>
            <a:r>
              <a:rPr lang="en-US" dirty="0">
                <a:hlinkClick r:id="rId6"/>
              </a:rPr>
              <a:t>http://www.hoodamath.com/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Resources for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334000"/>
          </a:xfrm>
        </p:spPr>
        <p:txBody>
          <a:bodyPr/>
          <a:lstStyle/>
          <a:p>
            <a:r>
              <a:rPr lang="en-US" dirty="0" smtClean="0"/>
              <a:t>CLIU Content Networking Groups Wiki</a:t>
            </a:r>
          </a:p>
          <a:p>
            <a:pPr lvl="1"/>
            <a:r>
              <a:rPr lang="en-US" dirty="0">
                <a:hlinkClick r:id="rId3"/>
              </a:rPr>
              <a:t>http://cliu21cng.wikispaces.com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Print Resources</a:t>
            </a:r>
          </a:p>
          <a:p>
            <a:pPr lvl="1"/>
            <a:r>
              <a:rPr lang="en-US" dirty="0"/>
              <a:t>Van De </a:t>
            </a:r>
            <a:r>
              <a:rPr lang="en-US" dirty="0" err="1"/>
              <a:t>Walle</a:t>
            </a:r>
            <a:r>
              <a:rPr lang="en-US" dirty="0"/>
              <a:t>, John A., Karen S. Karp, </a:t>
            </a:r>
            <a:r>
              <a:rPr lang="en-US" dirty="0" err="1"/>
              <a:t>LouAnn</a:t>
            </a:r>
            <a:r>
              <a:rPr lang="en-US" dirty="0"/>
              <a:t> H. </a:t>
            </a:r>
            <a:r>
              <a:rPr lang="en-US" dirty="0" err="1"/>
              <a:t>Lovin</a:t>
            </a:r>
            <a:r>
              <a:rPr lang="en-US" dirty="0"/>
              <a:t>, and Jennifer M. Bay-Williams. </a:t>
            </a:r>
            <a:r>
              <a:rPr lang="en-US" i="1" dirty="0"/>
              <a:t>Teaching Student-centered Mathematics.</a:t>
            </a:r>
            <a:r>
              <a:rPr lang="en-US" dirty="0"/>
              <a:t> Second ed. Vol. </a:t>
            </a:r>
            <a:r>
              <a:rPr lang="en-US" dirty="0" smtClean="0"/>
              <a:t>I, II &amp; III. </a:t>
            </a:r>
            <a:r>
              <a:rPr lang="en-US" dirty="0"/>
              <a:t>New York: </a:t>
            </a:r>
            <a:r>
              <a:rPr lang="en-US" dirty="0" smtClean="0"/>
              <a:t>Pearson.</a:t>
            </a:r>
          </a:p>
          <a:p>
            <a:pPr lvl="1"/>
            <a:r>
              <a:rPr lang="en-US" dirty="0" smtClean="0"/>
              <a:t>Small</a:t>
            </a:r>
            <a:r>
              <a:rPr lang="en-US" dirty="0"/>
              <a:t>, Marian. </a:t>
            </a:r>
            <a:r>
              <a:rPr lang="en-US" i="1" dirty="0"/>
              <a:t>Good Questions: Great Ways to Differentiate Mathematics Instruction</a:t>
            </a:r>
            <a:r>
              <a:rPr lang="en-US" dirty="0"/>
              <a:t>. New York: Teachers College, 2009. Print.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8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Cathy Enders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Carbon Lehigh Intermediate Unit #21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Curriculum &amp; Instruction/Educational Technologies Department	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endersc@cliu.org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more rigorous</a:t>
            </a:r>
          </a:p>
          <a:p>
            <a:pPr lvl="1"/>
            <a:r>
              <a:rPr lang="en-US" dirty="0" smtClean="0"/>
              <a:t>Shift in when concepts are introduced</a:t>
            </a:r>
          </a:p>
          <a:p>
            <a:pPr lvl="1"/>
            <a:r>
              <a:rPr lang="en-US" dirty="0" smtClean="0"/>
              <a:t>Most noticeable in K – 8 </a:t>
            </a:r>
          </a:p>
          <a:p>
            <a:r>
              <a:rPr lang="en-US" dirty="0" smtClean="0"/>
              <a:t>More depth, fewer concepts in most grades</a:t>
            </a:r>
          </a:p>
          <a:p>
            <a:r>
              <a:rPr lang="en-US" dirty="0" smtClean="0"/>
              <a:t>Progressions across grade levels more coherent</a:t>
            </a:r>
          </a:p>
          <a:p>
            <a:r>
              <a:rPr lang="en-US" dirty="0" smtClean="0"/>
              <a:t>Standards for Mathematical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511" y="1676400"/>
            <a:ext cx="7772400" cy="46482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#1 Make sense of problems and persevere in solving them.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Consider analogous problems?</a:t>
            </a:r>
          </a:p>
          <a:p>
            <a:pPr lvl="1"/>
            <a:r>
              <a:rPr lang="en-US" dirty="0" smtClean="0"/>
              <a:t>Monitor and evaluate their progress, changing course if necessary?</a:t>
            </a:r>
          </a:p>
          <a:p>
            <a:pPr lvl="1"/>
            <a:r>
              <a:rPr lang="en-US" dirty="0" smtClean="0"/>
              <a:t>Explain correspondences between the different mathematical representations?</a:t>
            </a:r>
          </a:p>
          <a:p>
            <a:pPr lvl="1"/>
            <a:r>
              <a:rPr lang="en-US" dirty="0" smtClean="0"/>
              <a:t>Identify correspondences between different approaches?</a:t>
            </a:r>
          </a:p>
        </p:txBody>
      </p:sp>
    </p:spTree>
    <p:extLst>
      <p:ext uri="{BB962C8B-B14F-4D97-AF65-F5344CB8AC3E}">
        <p14:creationId xmlns:p14="http://schemas.microsoft.com/office/powerpoint/2010/main" val="300528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#2 Reason abstractly and quantitatively.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Decontextualize AND Contextualize?</a:t>
            </a:r>
          </a:p>
          <a:p>
            <a:pPr lvl="1"/>
            <a:r>
              <a:rPr lang="en-US" dirty="0" smtClean="0"/>
              <a:t>Create a coherent representation of the problem?</a:t>
            </a:r>
          </a:p>
          <a:p>
            <a:pPr lvl="1"/>
            <a:r>
              <a:rPr lang="en-US" dirty="0" smtClean="0"/>
              <a:t>Attend to the meaning of quantities, not just compute them?</a:t>
            </a:r>
          </a:p>
        </p:txBody>
      </p:sp>
    </p:spTree>
    <p:extLst>
      <p:ext uri="{BB962C8B-B14F-4D97-AF65-F5344CB8AC3E}">
        <p14:creationId xmlns:p14="http://schemas.microsoft.com/office/powerpoint/2010/main" val="10996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#3 Construct viable arguments and critique the reasoning of others.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the student explain</a:t>
            </a:r>
          </a:p>
          <a:p>
            <a:pPr lvl="1"/>
            <a:r>
              <a:rPr lang="en-US" dirty="0" smtClean="0"/>
              <a:t>What his/her solution is?</a:t>
            </a:r>
          </a:p>
          <a:p>
            <a:pPr lvl="1"/>
            <a:r>
              <a:rPr lang="en-US" dirty="0" smtClean="0"/>
              <a:t>Why his/her solution works?</a:t>
            </a:r>
          </a:p>
          <a:p>
            <a:pPr lvl="1"/>
            <a:r>
              <a:rPr lang="en-US" dirty="0" smtClean="0"/>
              <a:t>How someone else’s solution works and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#4 Model with mathematics.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Apply the mathematics to solve problems in real-world situations?</a:t>
            </a:r>
          </a:p>
          <a:p>
            <a:pPr lvl="1"/>
            <a:r>
              <a:rPr lang="en-US" dirty="0" smtClean="0"/>
              <a:t>Can they use tools such as diagrams, two-way tables, graphs, flowcharts and formulas?</a:t>
            </a:r>
          </a:p>
          <a:p>
            <a:pPr lvl="1"/>
            <a:r>
              <a:rPr lang="en-US" dirty="0" smtClean="0"/>
              <a:t>Routinely interpret their results in context, reflect on whether the results make sense and revise model if necessary?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24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Core Standards for Mathematical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#5 Use appropriate tools strategically.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Can the student</a:t>
            </a:r>
          </a:p>
          <a:p>
            <a:pPr lvl="1"/>
            <a:r>
              <a:rPr lang="en-US" dirty="0" smtClean="0"/>
              <a:t>Make sound decisions about which mathematical to use in the situation?</a:t>
            </a:r>
          </a:p>
          <a:p>
            <a:pPr lvl="1"/>
            <a:r>
              <a:rPr lang="en-US" dirty="0" smtClean="0"/>
              <a:t>Use technology to </a:t>
            </a:r>
          </a:p>
          <a:p>
            <a:pPr lvl="2"/>
            <a:r>
              <a:rPr lang="en-US" dirty="0" smtClean="0"/>
              <a:t>help visualize the results to analyze, explore, and compare</a:t>
            </a:r>
          </a:p>
          <a:p>
            <a:pPr lvl="2"/>
            <a:r>
              <a:rPr lang="en-US" dirty="0" smtClean="0"/>
              <a:t>to explore and deepen understanding of mathematical concepts</a:t>
            </a:r>
          </a:p>
        </p:txBody>
      </p:sp>
    </p:spTree>
    <p:extLst>
      <p:ext uri="{BB962C8B-B14F-4D97-AF65-F5344CB8AC3E}">
        <p14:creationId xmlns:p14="http://schemas.microsoft.com/office/powerpoint/2010/main" val="35437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69050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TP001069050</AuthoringAssetId>
    <AssetId xmlns="145c5697-5eb5-440b-b2f1-a8273fb59250">TS001069050</AssetId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7FE26F-8518-4553-9589-D1064DAA4DB8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7D16576A-93D2-45EF-BAB3-B399CF297D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EB25231-C983-4E12-A1C3-0FD2E594706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45c5697-5eb5-440b-b2f1-a8273fb59250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7A099257-382E-422E-AF04-857861C25F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1342</TotalTime>
  <Words>1549</Words>
  <Application>Microsoft Office PowerPoint</Application>
  <PresentationFormat>On-screen Show (4:3)</PresentationFormat>
  <Paragraphs>259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Times New Roman</vt:lpstr>
      <vt:lpstr>TS001069050</vt:lpstr>
      <vt:lpstr>Math and the Gifted Learner </vt:lpstr>
      <vt:lpstr>Agenda</vt:lpstr>
      <vt:lpstr>Challenge vs Acceleration</vt:lpstr>
      <vt:lpstr>Common Core Standards</vt:lpstr>
      <vt:lpstr>Common Core Standards for Mathematical Practice</vt:lpstr>
      <vt:lpstr>Common Core Standards for Mathematical Practice</vt:lpstr>
      <vt:lpstr>Common Core Standards for Mathematical Practice</vt:lpstr>
      <vt:lpstr>Common Core Standards for Mathematical Practice</vt:lpstr>
      <vt:lpstr>Common Core Standards for Mathematical Practice</vt:lpstr>
      <vt:lpstr>Common Core Standards for Mathematical Practice</vt:lpstr>
      <vt:lpstr>Common Core Standards for Mathematical Practice</vt:lpstr>
      <vt:lpstr>Common Core Standards for Mathematical Practice</vt:lpstr>
      <vt:lpstr>Pause and Reflect</vt:lpstr>
      <vt:lpstr>What Does the Research Say?</vt:lpstr>
      <vt:lpstr>Research – Differences </vt:lpstr>
      <vt:lpstr>Research – Needs </vt:lpstr>
      <vt:lpstr>Research – What Works</vt:lpstr>
      <vt:lpstr>Research – What Works Cont’d.</vt:lpstr>
      <vt:lpstr>Research – Curriculum </vt:lpstr>
      <vt:lpstr>Two Specific Examples</vt:lpstr>
      <vt:lpstr>Math Experience #1</vt:lpstr>
      <vt:lpstr>Reflection</vt:lpstr>
      <vt:lpstr>Math Experience #2</vt:lpstr>
      <vt:lpstr>Reflection</vt:lpstr>
      <vt:lpstr>Key Elements</vt:lpstr>
      <vt:lpstr>Open Questions</vt:lpstr>
      <vt:lpstr>Creating Open Questions</vt:lpstr>
      <vt:lpstr>Parallel Tasks</vt:lpstr>
      <vt:lpstr>Creating Parallel Tasks</vt:lpstr>
      <vt:lpstr>Things to Remember</vt:lpstr>
      <vt:lpstr>Other Simple Possibilities</vt:lpstr>
      <vt:lpstr>Resources for Math</vt:lpstr>
      <vt:lpstr>Resources for Math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Learner Needs in Math</dc:title>
  <dc:creator>Cathy Enders</dc:creator>
  <cp:lastModifiedBy>Cathy Enders</cp:lastModifiedBy>
  <cp:revision>64</cp:revision>
  <cp:lastPrinted>2013-07-16T14:55:08Z</cp:lastPrinted>
  <dcterms:created xsi:type="dcterms:W3CDTF">2012-03-06T22:36:08Z</dcterms:created>
  <dcterms:modified xsi:type="dcterms:W3CDTF">2013-07-20T19:04:25Z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Markets">
    <vt:lpwstr/>
  </property>
  <property fmtid="{D5CDD505-2E9C-101B-9397-08002B2CF9AE}" pid="4" name="AssetType">
    <vt:lpwstr>TP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TS001069050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Math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EY006220130</vt:lpwstr>
  </property>
  <property fmtid="{D5CDD505-2E9C-101B-9397-08002B2CF9AE}" pid="21" name="SourceTitle">
    <vt:lpwstr>Math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OpenTemplate">
    <vt:lpwstr>1</vt:lpwstr>
  </property>
  <property fmtid="{D5CDD505-2E9C-101B-9397-08002B2CF9AE}" pid="25" name="UACurrentWords">
    <vt:lpwstr>0</vt:lpwstr>
  </property>
  <property fmtid="{D5CDD505-2E9C-101B-9397-08002B2CF9AE}" pid="26" name="UALocRecommendation">
    <vt:lpwstr>Localize</vt:lpwstr>
  </property>
  <property fmtid="{D5CDD505-2E9C-101B-9397-08002B2CF9AE}" pid="27" name="Applications">
    <vt:lpwstr>184;#Office 2000;#182;#Office XP;#65;#Microsoft Office PowerPoint 2007;#79;#Template 12;#66;#PowerPoint - Design Templt 2003;#64;#PowerPoint 2003;#67;#PowerPoint - Design Templt 12</vt:lpwstr>
  </property>
  <property fmtid="{D5CDD505-2E9C-101B-9397-08002B2CF9AE}" pid="28" name="TemplateStatus">
    <vt:lpwstr>Complete</vt:lpwstr>
  </property>
  <property fmtid="{D5CDD505-2E9C-101B-9397-08002B2CF9AE}" pid="29" name="ContentTypeId">
    <vt:lpwstr>0x0101006025706CF4CD034688BEBAE97A2E701D020200C3831ACA17D8814887A164412888521E</vt:lpwstr>
  </property>
  <property fmtid="{D5CDD505-2E9C-101B-9397-08002B2CF9AE}" pid="30" name="IsDeleted">
    <vt:lpwstr>0</vt:lpwstr>
  </property>
  <property fmtid="{D5CDD505-2E9C-101B-9397-08002B2CF9AE}" pid="31" name="ShowIn">
    <vt:lpwstr>Show everywhere</vt:lpwstr>
  </property>
  <property fmtid="{D5CDD505-2E9C-101B-9397-08002B2CF9AE}" pid="32" name="UANotes">
    <vt:lpwstr>LEGACY PPTDT. 421488L. June 2003 retrofit. SEO Pilot 2008</vt:lpwstr>
  </property>
  <property fmtid="{D5CDD505-2E9C-101B-9397-08002B2CF9AE}" pid="33" name="PublishStatusLookup">
    <vt:lpwstr>255802</vt:lpwstr>
  </property>
  <property fmtid="{D5CDD505-2E9C-101B-9397-08002B2CF9AE}" pid="34" name="TPComponent">
    <vt:lpwstr>PPTFiles</vt:lpwstr>
  </property>
  <property fmtid="{D5CDD505-2E9C-101B-9397-08002B2CF9AE}" pid="35" name="TPNamespace">
    <vt:lpwstr>POWERPNT</vt:lpwstr>
  </property>
  <property fmtid="{D5CDD505-2E9C-101B-9397-08002B2CF9AE}" pid="36" name="TPClientViewer">
    <vt:lpwstr>Microsoft Office PowerPoint</vt:lpwstr>
  </property>
  <property fmtid="{D5CDD505-2E9C-101B-9397-08002B2CF9AE}" pid="37" name="APTrustLevel">
    <vt:lpwstr>1.00000000000000</vt:lpwstr>
  </property>
  <property fmtid="{D5CDD505-2E9C-101B-9397-08002B2CF9AE}" pid="38" name="TrustLevel">
    <vt:lpwstr>Microsoft Managed Content</vt:lpwstr>
  </property>
  <property fmtid="{D5CDD505-2E9C-101B-9397-08002B2CF9AE}" pid="39" name="Content Type">
    <vt:lpwstr>OOFile</vt:lpwstr>
  </property>
  <property fmtid="{D5CDD505-2E9C-101B-9397-08002B2CF9AE}" pid="40" name="AuthoringAssetId">
    <vt:lpwstr>TP001069050</vt:lpwstr>
  </property>
  <property fmtid="{D5CDD505-2E9C-101B-9397-08002B2CF9AE}" pid="41" name="NumericAssetId">
    <vt:lpwstr/>
  </property>
  <property fmtid="{D5CDD505-2E9C-101B-9397-08002B2CF9AE}" pid="42" name="AppVer">
    <vt:lpwstr/>
  </property>
</Properties>
</file>